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65" r:id="rId4"/>
    <p:sldId id="266" r:id="rId5"/>
    <p:sldId id="269" r:id="rId6"/>
    <p:sldId id="267" r:id="rId7"/>
    <p:sldId id="268" r:id="rId8"/>
    <p:sldId id="270" r:id="rId9"/>
    <p:sldId id="271" r:id="rId10"/>
    <p:sldId id="272" r:id="rId11"/>
    <p:sldId id="273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06A-90FF-4A75-A2ED-47C661698BF3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06A-90FF-4A75-A2ED-47C661698BF3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06A-90FF-4A75-A2ED-47C661698BF3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06A-90FF-4A75-A2ED-47C661698BF3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06A-90FF-4A75-A2ED-47C661698BF3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06A-90FF-4A75-A2ED-47C661698BF3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06A-90FF-4A75-A2ED-47C661698BF3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06A-90FF-4A75-A2ED-47C661698BF3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06A-90FF-4A75-A2ED-47C661698BF3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06A-90FF-4A75-A2ED-47C661698BF3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06A-90FF-4A75-A2ED-47C661698BF3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11706A-90FF-4A75-A2ED-47C661698BF3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657600"/>
            <a:ext cx="6400800" cy="1600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Calibri" pitchFamily="34" charset="0"/>
              </a:rPr>
              <a:t>UML </a:t>
            </a:r>
            <a:r>
              <a:rPr lang="ro-RO" dirty="0" smtClean="0">
                <a:latin typeface="Calibri" pitchFamily="34" charset="0"/>
              </a:rPr>
              <a:t>U</a:t>
            </a:r>
            <a:r>
              <a:rPr lang="en-US" dirty="0" smtClean="0">
                <a:latin typeface="Calibri" pitchFamily="34" charset="0"/>
              </a:rPr>
              <a:t>se case diagram</a:t>
            </a:r>
          </a:p>
          <a:p>
            <a:pPr algn="l">
              <a:buFont typeface="Arial" pitchFamily="34" charset="0"/>
              <a:buChar char="•"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05930"/>
            <a:ext cx="8839200" cy="1470025"/>
          </a:xfrm>
        </p:spPr>
        <p:txBody>
          <a:bodyPr>
            <a:normAutofit/>
          </a:bodyPr>
          <a:lstStyle/>
          <a:p>
            <a:r>
              <a:rPr lang="ro-RO" dirty="0" smtClean="0">
                <a:latin typeface="Calibri" pitchFamily="34" charset="0"/>
              </a:rPr>
              <a:t>Seminar </a:t>
            </a:r>
            <a:r>
              <a:rPr lang="en-US" dirty="0" smtClean="0">
                <a:latin typeface="Calibri" pitchFamily="34" charset="0"/>
              </a:rPr>
              <a:t>2</a:t>
            </a:r>
            <a:r>
              <a:rPr dirty="0" smtClean="0">
                <a:latin typeface="Calibri" pitchFamily="34" charset="0"/>
              </a:rPr>
              <a:t/>
            </a:r>
            <a:br>
              <a:rPr dirty="0" smtClean="0">
                <a:latin typeface="Calibri" pitchFamily="34" charset="0"/>
              </a:rPr>
            </a:br>
            <a:r>
              <a:rPr lang="en-US" sz="2400" dirty="0" smtClean="0"/>
              <a:t> Design of Informatics Systems</a:t>
            </a:r>
            <a:endParaRPr lang="en-US" sz="2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dirty="0" smtClean="0"/>
              <a:t>Relashionships between use case – </a:t>
            </a:r>
            <a:r>
              <a:rPr lang="ro-RO" sz="3200" dirty="0" smtClean="0">
                <a:latin typeface="Calibri" pitchFamily="34" charset="0"/>
              </a:rPr>
              <a:t>3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590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o-RO" i="1" dirty="0" smtClean="0">
                <a:solidFill>
                  <a:srgbClr val="C00000"/>
                </a:solidFill>
                <a:latin typeface="Calibri" pitchFamily="34" charset="0"/>
              </a:rPr>
              <a:t>3. Extend</a:t>
            </a:r>
            <a:endParaRPr lang="ro-RO" dirty="0" smtClean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It is used when a </a:t>
            </a:r>
            <a:r>
              <a:rPr lang="ro-RO" dirty="0" smtClean="0">
                <a:latin typeface="Calibri" pitchFamily="34" charset="0"/>
              </a:rPr>
              <a:t>C</a:t>
            </a:r>
            <a:r>
              <a:rPr lang="en-US" dirty="0" smtClean="0">
                <a:latin typeface="Calibri" pitchFamily="34" charset="0"/>
              </a:rPr>
              <a:t>U occurs only under certain conditions or</a:t>
            </a:r>
            <a:r>
              <a:rPr lang="ro-RO" dirty="0" smtClean="0">
                <a:latin typeface="Calibri" pitchFamily="34" charset="0"/>
              </a:rPr>
              <a:t> it is</a:t>
            </a:r>
            <a:r>
              <a:rPr lang="en-US" dirty="0" smtClean="0">
                <a:latin typeface="Calibri" pitchFamily="34" charset="0"/>
              </a:rPr>
              <a:t> optional.</a:t>
            </a:r>
          </a:p>
          <a:p>
            <a:r>
              <a:rPr lang="ro-RO" dirty="0" smtClean="0">
                <a:latin typeface="Calibri" pitchFamily="34" charset="0"/>
              </a:rPr>
              <a:t>The e</a:t>
            </a:r>
            <a:r>
              <a:rPr lang="en-US" dirty="0" err="1" smtClean="0">
                <a:latin typeface="Calibri" pitchFamily="34" charset="0"/>
              </a:rPr>
              <a:t>xtended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ro-RO" dirty="0" smtClean="0">
                <a:latin typeface="Calibri" pitchFamily="34" charset="0"/>
              </a:rPr>
              <a:t>UC is complete</a:t>
            </a:r>
            <a:r>
              <a:rPr lang="en-US" dirty="0" smtClean="0">
                <a:latin typeface="Calibri" pitchFamily="34" charset="0"/>
              </a:rPr>
              <a:t> and independent</a:t>
            </a:r>
            <a:r>
              <a:rPr lang="ro-RO" dirty="0" smtClean="0">
                <a:latin typeface="Calibri" pitchFamily="34" charset="0"/>
              </a:rPr>
              <a:t> from the</a:t>
            </a:r>
            <a:r>
              <a:rPr lang="en-US" dirty="0" smtClean="0">
                <a:latin typeface="Calibri" pitchFamily="34" charset="0"/>
              </a:rPr>
              <a:t> one </a:t>
            </a:r>
            <a:r>
              <a:rPr lang="ro-RO" dirty="0" smtClean="0">
                <a:latin typeface="Calibri" pitchFamily="34" charset="0"/>
              </a:rPr>
              <a:t>it</a:t>
            </a:r>
            <a:r>
              <a:rPr lang="en-US" dirty="0" smtClean="0">
                <a:latin typeface="Calibri" pitchFamily="34" charset="0"/>
              </a:rPr>
              <a:t> expands.</a:t>
            </a:r>
          </a:p>
          <a:p>
            <a:r>
              <a:rPr lang="ro-RO" dirty="0" smtClean="0">
                <a:latin typeface="Calibri" pitchFamily="34" charset="0"/>
              </a:rPr>
              <a:t>Extension</a:t>
            </a:r>
            <a:r>
              <a:rPr lang="en-US" dirty="0" smtClean="0">
                <a:latin typeface="Calibri" pitchFamily="34" charset="0"/>
              </a:rPr>
              <a:t> occurs in one or more extension points</a:t>
            </a:r>
            <a:endParaRPr lang="ro-RO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You can associate notes or constraints </a:t>
            </a:r>
            <a:r>
              <a:rPr lang="ro-RO" dirty="0" smtClean="0">
                <a:latin typeface="Calibri" pitchFamily="34" charset="0"/>
              </a:rPr>
              <a:t>to </a:t>
            </a:r>
            <a:r>
              <a:rPr lang="en-US" dirty="0" smtClean="0">
                <a:latin typeface="Calibri" pitchFamily="34" charset="0"/>
              </a:rPr>
              <a:t>that relationship to illustrate the conditions</a:t>
            </a:r>
            <a:r>
              <a:rPr lang="ro-RO" dirty="0" smtClean="0">
                <a:latin typeface="Calibri" pitchFamily="34" charset="0"/>
              </a:rPr>
              <a:t> in which the </a:t>
            </a:r>
            <a:r>
              <a:rPr lang="en-US" dirty="0" smtClean="0">
                <a:latin typeface="Calibri" pitchFamily="34" charset="0"/>
              </a:rPr>
              <a:t>extended</a:t>
            </a:r>
            <a:r>
              <a:rPr lang="ro-RO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behavior </a:t>
            </a:r>
            <a:r>
              <a:rPr lang="ro-RO" dirty="0" smtClean="0">
                <a:latin typeface="Calibri" pitchFamily="34" charset="0"/>
              </a:rPr>
              <a:t>must</a:t>
            </a:r>
            <a:r>
              <a:rPr lang="en-US" dirty="0" smtClean="0">
                <a:latin typeface="Calibri" pitchFamily="34" charset="0"/>
              </a:rPr>
              <a:t> be executed.</a:t>
            </a:r>
            <a:endParaRPr lang="ro-RO" dirty="0" smtClean="0">
              <a:latin typeface="Calibri" pitchFamily="34" charset="0"/>
            </a:endParaRPr>
          </a:p>
          <a:p>
            <a:endParaRPr lang="ro-RO" dirty="0" smtClean="0">
              <a:latin typeface="Calibri" pitchFamily="34" charset="0"/>
            </a:endParaRPr>
          </a:p>
          <a:p>
            <a:endParaRPr lang="ro-RO" dirty="0" smtClean="0">
              <a:latin typeface="Calibri" pitchFamily="34" charset="0"/>
            </a:endParaRPr>
          </a:p>
          <a:p>
            <a:pPr lvl="2"/>
            <a:endParaRPr lang="ro-RO" dirty="0" smtClean="0">
              <a:latin typeface="Calibri" pitchFamily="34" charset="0"/>
            </a:endParaRPr>
          </a:p>
          <a:p>
            <a:pPr lvl="2"/>
            <a:endParaRPr lang="ro-RO" dirty="0" smtClean="0">
              <a:latin typeface="Calibri" pitchFamily="34" charset="0"/>
            </a:endParaRPr>
          </a:p>
          <a:p>
            <a:pPr lvl="2"/>
            <a:endParaRPr lang="ro-RO" dirty="0" smtClean="0">
              <a:latin typeface="Calibri" pitchFamily="34" charset="0"/>
            </a:endParaRPr>
          </a:p>
          <a:p>
            <a:endParaRPr lang="ro-RO" dirty="0" smtClean="0">
              <a:latin typeface="Calibri" pitchFamily="34" charset="0"/>
            </a:endParaRPr>
          </a:p>
          <a:p>
            <a:endParaRPr lang="ro-RO" b="1" dirty="0" smtClean="0">
              <a:latin typeface="Calibr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19" y="3717032"/>
            <a:ext cx="4429125" cy="25202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933056"/>
            <a:ext cx="4043969" cy="1728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alibri" pitchFamily="34" charset="0"/>
              </a:rPr>
              <a:t>Textual description of a </a:t>
            </a:r>
            <a:r>
              <a:rPr lang="ro-RO" sz="3200" dirty="0" smtClean="0">
                <a:latin typeface="Calibri" pitchFamily="34" charset="0"/>
              </a:rPr>
              <a:t>UC</a:t>
            </a:r>
            <a:endParaRPr lang="en-US" sz="3200" dirty="0">
              <a:latin typeface="Calibri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1600200" y="1631565"/>
          <a:ext cx="5541010" cy="438912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447800"/>
                <a:gridCol w="409321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dirty="0">
                          <a:latin typeface="Calibri" pitchFamily="34" charset="0"/>
                        </a:rPr>
                        <a:t>Element </a:t>
                      </a:r>
                      <a:r>
                        <a:rPr lang="ro-RO" sz="1200" dirty="0" smtClean="0">
                          <a:latin typeface="Calibri" pitchFamily="34" charset="0"/>
                        </a:rPr>
                        <a:t>of the use case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dirty="0" smtClean="0">
                          <a:latin typeface="Calibri" pitchFamily="34" charset="0"/>
                        </a:rPr>
                        <a:t>Description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200" dirty="0" smtClean="0">
                          <a:latin typeface="Calibri" pitchFamily="34" charset="0"/>
                        </a:rPr>
                        <a:t>Code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200" dirty="0" smtClean="0">
                          <a:latin typeface="Calibri" pitchFamily="34" charset="0"/>
                        </a:rPr>
                        <a:t>Unique identifier</a:t>
                      </a:r>
                      <a:r>
                        <a:rPr lang="ro-RO" sz="1200" baseline="0" dirty="0" smtClean="0">
                          <a:latin typeface="Calibri" pitchFamily="34" charset="0"/>
                        </a:rPr>
                        <a:t> associated to the use case 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200" dirty="0" smtClean="0">
                          <a:latin typeface="Calibri" pitchFamily="34" charset="0"/>
                        </a:rPr>
                        <a:t>State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</a:rPr>
                        <a:t>The stage of completion </a:t>
                      </a:r>
                      <a:r>
                        <a:rPr lang="ro-RO" sz="1200" dirty="0" smtClean="0">
                          <a:latin typeface="Calibri" pitchFamily="34" charset="0"/>
                        </a:rPr>
                        <a:t>it </a:t>
                      </a:r>
                      <a:r>
                        <a:rPr lang="en-US" sz="1200" dirty="0" smtClean="0">
                          <a:latin typeface="Calibri" pitchFamily="34" charset="0"/>
                        </a:rPr>
                        <a:t>is</a:t>
                      </a:r>
                      <a:r>
                        <a:rPr lang="ro-RO" sz="1200" dirty="0" smtClean="0">
                          <a:latin typeface="Calibri" pitchFamily="34" charset="0"/>
                        </a:rPr>
                        <a:t> in</a:t>
                      </a:r>
                      <a:r>
                        <a:rPr lang="en-US" sz="1200" dirty="0" smtClean="0">
                          <a:latin typeface="Calibri" pitchFamily="34" charset="0"/>
                        </a:rPr>
                        <a:t>, for example, outline, completed or approved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9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200" dirty="0" smtClean="0">
                          <a:latin typeface="Calibri" pitchFamily="34" charset="0"/>
                        </a:rPr>
                        <a:t>Purpose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</a:rPr>
                        <a:t>The system (</a:t>
                      </a:r>
                      <a:r>
                        <a:rPr lang="ro-RO" sz="1200" dirty="0" smtClean="0">
                          <a:latin typeface="Calibri" pitchFamily="34" charset="0"/>
                        </a:rPr>
                        <a:t>or part </a:t>
                      </a:r>
                      <a:r>
                        <a:rPr lang="en-US" sz="1200" dirty="0" smtClean="0">
                          <a:latin typeface="Calibri" pitchFamily="34" charset="0"/>
                        </a:rPr>
                        <a:t>of the system) or application to which it belongs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200" dirty="0" smtClean="0">
                          <a:latin typeface="Calibri" pitchFamily="34" charset="0"/>
                        </a:rPr>
                        <a:t>Name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200" dirty="0" smtClean="0">
                          <a:latin typeface="Calibri" pitchFamily="34" charset="0"/>
                        </a:rPr>
                        <a:t>Name of the use case,as short and representative  as possible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200" dirty="0" smtClean="0">
                          <a:latin typeface="Calibri" pitchFamily="34" charset="0"/>
                          <a:ea typeface="+mn-ea"/>
                        </a:rPr>
                        <a:t>Main</a:t>
                      </a:r>
                      <a:r>
                        <a:rPr lang="ro-RO" sz="1200" baseline="0" dirty="0" smtClean="0">
                          <a:latin typeface="Calibri" pitchFamily="34" charset="0"/>
                          <a:ea typeface="+mn-ea"/>
                        </a:rPr>
                        <a:t> actor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</a:rPr>
                        <a:t>The beneficiary </a:t>
                      </a:r>
                      <a:r>
                        <a:rPr lang="ro-RO" sz="1200" dirty="0" smtClean="0">
                          <a:latin typeface="Calibri" pitchFamily="34" charset="0"/>
                        </a:rPr>
                        <a:t>who </a:t>
                      </a:r>
                      <a:r>
                        <a:rPr lang="en-US" sz="1200" dirty="0" smtClean="0">
                          <a:latin typeface="Calibri" pitchFamily="34" charset="0"/>
                        </a:rPr>
                        <a:t>initiates the use case and </a:t>
                      </a:r>
                      <a:r>
                        <a:rPr lang="en-US" sz="1200" dirty="0" err="1" smtClean="0">
                          <a:latin typeface="Calibri" pitchFamily="34" charset="0"/>
                        </a:rPr>
                        <a:t>pursu</a:t>
                      </a:r>
                      <a:r>
                        <a:rPr lang="ro-RO" sz="1200" dirty="0" smtClean="0">
                          <a:latin typeface="Calibri" pitchFamily="34" charset="0"/>
                        </a:rPr>
                        <a:t>es</a:t>
                      </a:r>
                      <a:r>
                        <a:rPr lang="en-US" sz="1200" dirty="0" smtClean="0">
                          <a:latin typeface="Calibri" pitchFamily="34" charset="0"/>
                        </a:rPr>
                        <a:t> a particular purpose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200" dirty="0" smtClean="0">
                          <a:latin typeface="Calibri" pitchFamily="34" charset="0"/>
                          <a:ea typeface="Times New Roman"/>
                        </a:rPr>
                        <a:t>Description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</a:rPr>
                        <a:t>Short presentation</a:t>
                      </a:r>
                      <a:r>
                        <a:rPr lang="ro-RO" sz="1200" dirty="0" smtClean="0">
                          <a:latin typeface="Calibri" pitchFamily="34" charset="0"/>
                        </a:rPr>
                        <a:t>,</a:t>
                      </a:r>
                      <a:r>
                        <a:rPr lang="en-US" sz="1200" dirty="0" smtClean="0">
                          <a:latin typeface="Calibri" pitchFamily="34" charset="0"/>
                        </a:rPr>
                        <a:t> in free text</a:t>
                      </a:r>
                      <a:r>
                        <a:rPr lang="ro-RO" sz="1200" dirty="0" smtClean="0">
                          <a:latin typeface="Calibri" pitchFamily="34" charset="0"/>
                        </a:rPr>
                        <a:t>,</a:t>
                      </a:r>
                      <a:r>
                        <a:rPr lang="en-US" sz="1200" dirty="0" smtClean="0">
                          <a:latin typeface="Calibri" pitchFamily="34" charset="0"/>
                        </a:rPr>
                        <a:t> of the use case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200" dirty="0" smtClean="0">
                          <a:latin typeface="Calibri" pitchFamily="34" charset="0"/>
                        </a:rPr>
                        <a:t>Preconditions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</a:rPr>
                        <a:t>What conditions must be satisfied </a:t>
                      </a:r>
                      <a:r>
                        <a:rPr lang="ro-RO" sz="1200" dirty="0" smtClean="0">
                          <a:latin typeface="Calibri" pitchFamily="34" charset="0"/>
                        </a:rPr>
                        <a:t>for</a:t>
                      </a:r>
                      <a:r>
                        <a:rPr lang="en-US" sz="1200" dirty="0" smtClean="0">
                          <a:latin typeface="Calibri" pitchFamily="34" charset="0"/>
                        </a:rPr>
                        <a:t> the script can begin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200" dirty="0" smtClean="0">
                          <a:latin typeface="Calibri" pitchFamily="34" charset="0"/>
                        </a:rPr>
                        <a:t>Postconditions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</a:rPr>
                        <a:t>What conditions must be met to ensure a successful </a:t>
                      </a:r>
                      <a:r>
                        <a:rPr lang="ro-RO" sz="1200" dirty="0" smtClean="0">
                          <a:latin typeface="Calibri" pitchFamily="34" charset="0"/>
                        </a:rPr>
                        <a:t>end of the </a:t>
                      </a:r>
                      <a:r>
                        <a:rPr lang="en-US" sz="1200" dirty="0" smtClean="0">
                          <a:latin typeface="Calibri" pitchFamily="34" charset="0"/>
                        </a:rPr>
                        <a:t>scenario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200" dirty="0" smtClean="0">
                          <a:latin typeface="Calibri" pitchFamily="34" charset="0"/>
                          <a:ea typeface="+mn-ea"/>
                        </a:rPr>
                        <a:t>Trigger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en-US" sz="1200" dirty="0" smtClean="0">
                          <a:latin typeface="Calibri" pitchFamily="34" charset="0"/>
                        </a:rPr>
                        <a:t>An event or sequence of events that initiate the use case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2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200" dirty="0" smtClean="0">
                          <a:latin typeface="Calibri" pitchFamily="34" charset="0"/>
                          <a:ea typeface="Times New Roman"/>
                        </a:rPr>
                        <a:t>Basic flow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200" dirty="0" smtClean="0">
                          <a:latin typeface="Calibri" pitchFamily="34" charset="0"/>
                        </a:rPr>
                        <a:t>The basic flow </a:t>
                      </a:r>
                      <a:r>
                        <a:rPr lang="en-US" sz="1200" dirty="0" smtClean="0">
                          <a:latin typeface="Calibri" pitchFamily="34" charset="0"/>
                        </a:rPr>
                        <a:t>describes the basic flow of events when everything is going according to a predetermined script; there are no exceptions or errors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200" dirty="0" smtClean="0">
                          <a:latin typeface="Calibri" pitchFamily="34" charset="0"/>
                          <a:ea typeface="Times New Roman"/>
                        </a:rPr>
                        <a:t>Alternate flows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</a:rPr>
                        <a:t>The most significant exceptions </a:t>
                      </a:r>
                      <a:r>
                        <a:rPr lang="ro-RO" sz="1200" dirty="0" smtClean="0">
                          <a:latin typeface="Calibri" pitchFamily="34" charset="0"/>
                        </a:rPr>
                        <a:t>and </a:t>
                      </a:r>
                      <a:r>
                        <a:rPr lang="en-US" sz="1200" dirty="0" smtClean="0">
                          <a:latin typeface="Calibri" pitchFamily="34" charset="0"/>
                        </a:rPr>
                        <a:t>alternative</a:t>
                      </a:r>
                      <a:r>
                        <a:rPr lang="ro-RO" sz="1200" dirty="0" smtClean="0">
                          <a:latin typeface="Calibri" pitchFamily="34" charset="0"/>
                        </a:rPr>
                        <a:t>s to the</a:t>
                      </a:r>
                      <a:r>
                        <a:rPr lang="en-US" sz="1200" dirty="0" smtClean="0">
                          <a:latin typeface="Calibri" pitchFamily="34" charset="0"/>
                        </a:rPr>
                        <a:t> baseline scenario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200" dirty="0" smtClean="0">
                          <a:latin typeface="Calibri" pitchFamily="34" charset="0"/>
                          <a:ea typeface="Times New Roman"/>
                        </a:rPr>
                        <a:t>Relashionships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</a:rPr>
                        <a:t>What relationships </a:t>
                      </a:r>
                      <a:r>
                        <a:rPr lang="ro-RO" sz="1200" dirty="0" smtClean="0">
                          <a:latin typeface="Calibri" pitchFamily="34" charset="0"/>
                        </a:rPr>
                        <a:t>it </a:t>
                      </a:r>
                      <a:r>
                        <a:rPr lang="en-US" sz="1200" dirty="0" smtClean="0">
                          <a:latin typeface="Calibri" pitchFamily="34" charset="0"/>
                        </a:rPr>
                        <a:t>has</a:t>
                      </a:r>
                      <a:r>
                        <a:rPr lang="ro-RO" sz="120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200" dirty="0" smtClean="0">
                          <a:latin typeface="Calibri" pitchFamily="34" charset="0"/>
                        </a:rPr>
                        <a:t>with other use cases (include or extend)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200" dirty="0" smtClean="0">
                          <a:latin typeface="Calibri" pitchFamily="34" charset="0"/>
                          <a:ea typeface="Times New Roman"/>
                        </a:rPr>
                        <a:t>Frequency of use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</a:rPr>
                        <a:t>How often it is expected to use this system functionality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200" dirty="0" smtClean="0">
                          <a:latin typeface="Calibri" pitchFamily="34" charset="0"/>
                        </a:rPr>
                        <a:t>Business rules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</a:rPr>
                        <a:t>What rules govern the use case</a:t>
                      </a: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3200400" cy="457200"/>
          </a:xfrm>
        </p:spPr>
        <p:txBody>
          <a:bodyPr>
            <a:noAutofit/>
          </a:bodyPr>
          <a:lstStyle/>
          <a:p>
            <a:r>
              <a:rPr lang="ro-RO" sz="2400" dirty="0" smtClean="0">
                <a:solidFill>
                  <a:srgbClr val="FFC000"/>
                </a:solidFill>
                <a:latin typeface="Calibri" pitchFamily="34" charset="0"/>
              </a:rPr>
              <a:t>Lucru la seminar</a:t>
            </a:r>
            <a:endParaRPr lang="en-US" sz="2400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40525" y="685800"/>
            <a:ext cx="8382000" cy="609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o-RO" sz="1900" i="1" dirty="0" smtClean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900" i="1" dirty="0" smtClean="0">
                <a:solidFill>
                  <a:srgbClr val="C00000"/>
                </a:solidFill>
                <a:latin typeface="Calibri" pitchFamily="34" charset="0"/>
              </a:rPr>
              <a:t>Create the general use class diagram and the textual description for a use </a:t>
            </a:r>
            <a:r>
              <a:rPr lang="en-US" sz="1900" i="1" dirty="0" err="1" smtClean="0">
                <a:solidFill>
                  <a:srgbClr val="C00000"/>
                </a:solidFill>
                <a:latin typeface="Calibri" pitchFamily="34" charset="0"/>
              </a:rPr>
              <a:t>case,for</a:t>
            </a:r>
            <a:r>
              <a:rPr lang="en-US" sz="1900" i="1" dirty="0" smtClean="0">
                <a:solidFill>
                  <a:srgbClr val="C00000"/>
                </a:solidFill>
                <a:latin typeface="Calibri" pitchFamily="34" charset="0"/>
              </a:rPr>
              <a:t> the scenario below</a:t>
            </a:r>
          </a:p>
          <a:p>
            <a:pPr>
              <a:buNone/>
            </a:pPr>
            <a:endParaRPr lang="en-US" sz="1900" dirty="0" smtClean="0">
              <a:latin typeface="Calibri" pitchFamily="34" charset="0"/>
            </a:endParaRPr>
          </a:p>
          <a:p>
            <a:endParaRPr lang="ro-RO" dirty="0" smtClean="0">
              <a:latin typeface="Calibri" pitchFamily="34" charset="0"/>
            </a:endParaRPr>
          </a:p>
          <a:p>
            <a:endParaRPr lang="ro-RO" dirty="0" smtClean="0">
              <a:latin typeface="Calibri" pitchFamily="34" charset="0"/>
            </a:endParaRPr>
          </a:p>
          <a:p>
            <a:pPr lvl="2"/>
            <a:endParaRPr lang="ro-RO" dirty="0" smtClean="0">
              <a:latin typeface="Calibri" pitchFamily="34" charset="0"/>
            </a:endParaRPr>
          </a:p>
          <a:p>
            <a:pPr lvl="2"/>
            <a:endParaRPr lang="ro-RO" dirty="0" smtClean="0">
              <a:latin typeface="Calibri" pitchFamily="34" charset="0"/>
            </a:endParaRPr>
          </a:p>
          <a:p>
            <a:pPr lvl="2"/>
            <a:endParaRPr lang="ro-RO" dirty="0" smtClean="0">
              <a:latin typeface="Calibri" pitchFamily="34" charset="0"/>
            </a:endParaRPr>
          </a:p>
          <a:p>
            <a:endParaRPr lang="ro-RO" dirty="0" smtClean="0">
              <a:latin typeface="Calibri" pitchFamily="34" charset="0"/>
            </a:endParaRPr>
          </a:p>
          <a:p>
            <a:endParaRPr lang="ro-RO" b="1" dirty="0" smtClean="0">
              <a:latin typeface="Calibri" pitchFamily="34" charset="0"/>
            </a:endParaRPr>
          </a:p>
        </p:txBody>
      </p:sp>
      <p:pic>
        <p:nvPicPr>
          <p:cNvPr id="6" name="Picture 5" descr="IconDemoEy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8100" y="104900"/>
            <a:ext cx="914400" cy="664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685800" y="1295400"/>
            <a:ext cx="7772400" cy="518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 fontScale="55000" lnSpcReduction="20000"/>
          </a:bodyPr>
          <a:lstStyle/>
          <a:p>
            <a:pPr marL="274320" indent="-274320" algn="just">
              <a:lnSpc>
                <a:spcPct val="12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800" dirty="0" smtClean="0">
                <a:latin typeface="Calibri" pitchFamily="34" charset="0"/>
              </a:rPr>
              <a:t>	The project goal is to </a:t>
            </a:r>
            <a:r>
              <a:rPr lang="ro-RO" sz="2800" dirty="0" smtClean="0">
                <a:latin typeface="Calibri" pitchFamily="34" charset="0"/>
              </a:rPr>
              <a:t>develope a</a:t>
            </a:r>
            <a:r>
              <a:rPr lang="en-US" sz="2800" dirty="0" smtClean="0">
                <a:latin typeface="Calibri" pitchFamily="34" charset="0"/>
              </a:rPr>
              <a:t> software application for </a:t>
            </a:r>
            <a:r>
              <a:rPr lang="ro-RO" sz="2800" dirty="0" smtClean="0">
                <a:latin typeface="Calibri" pitchFamily="34" charset="0"/>
              </a:rPr>
              <a:t>the </a:t>
            </a:r>
            <a:r>
              <a:rPr lang="en-US" sz="2800" dirty="0" smtClean="0">
                <a:latin typeface="Calibri" pitchFamily="34" charset="0"/>
              </a:rPr>
              <a:t>management</a:t>
            </a:r>
            <a:r>
              <a:rPr lang="ro-RO" sz="2800" dirty="0" smtClean="0">
                <a:latin typeface="Calibri" pitchFamily="34" charset="0"/>
              </a:rPr>
              <a:t> of a</a:t>
            </a:r>
            <a:r>
              <a:rPr lang="en-US" sz="2800" dirty="0" smtClean="0">
                <a:latin typeface="Calibri" pitchFamily="34" charset="0"/>
              </a:rPr>
              <a:t> hotel</a:t>
            </a:r>
            <a:r>
              <a:rPr lang="ro-RO" sz="2800" dirty="0" smtClean="0"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business unit. </a:t>
            </a:r>
            <a:r>
              <a:rPr lang="ro-RO" sz="2800" dirty="0" smtClean="0">
                <a:latin typeface="Calibri" pitchFamily="34" charset="0"/>
              </a:rPr>
              <a:t>In order to check in</a:t>
            </a:r>
            <a:r>
              <a:rPr lang="en-US" sz="2800" dirty="0" smtClean="0">
                <a:latin typeface="Calibri" pitchFamily="34" charset="0"/>
              </a:rPr>
              <a:t>, a customer can request to reserve one or more rooms by e-mail or telephone. For this,</a:t>
            </a:r>
            <a:r>
              <a:rPr lang="ro-RO" sz="2800" dirty="0" smtClean="0">
                <a:latin typeface="Calibri" pitchFamily="34" charset="0"/>
              </a:rPr>
              <a:t> he provides the </a:t>
            </a:r>
            <a:r>
              <a:rPr lang="en-US" sz="2800" dirty="0" smtClean="0">
                <a:latin typeface="Calibri" pitchFamily="34" charset="0"/>
              </a:rPr>
              <a:t>receptionist </a:t>
            </a:r>
            <a:r>
              <a:rPr lang="ro-RO" sz="2800" dirty="0" smtClean="0">
                <a:latin typeface="Calibri" pitchFamily="34" charset="0"/>
              </a:rPr>
              <a:t>with</a:t>
            </a:r>
            <a:r>
              <a:rPr lang="en-US" sz="2800" dirty="0" smtClean="0">
                <a:latin typeface="Calibri" pitchFamily="34" charset="0"/>
              </a:rPr>
              <a:t> information on the period of accommodation and type of rooms required. Customers will get discounts if </a:t>
            </a:r>
            <a:r>
              <a:rPr lang="ro-RO" sz="2800" dirty="0" smtClean="0">
                <a:latin typeface="Calibri" pitchFamily="34" charset="0"/>
              </a:rPr>
              <a:t>they</a:t>
            </a:r>
            <a:r>
              <a:rPr lang="en-US" sz="2800" dirty="0" smtClean="0">
                <a:latin typeface="Calibri" pitchFamily="34" charset="0"/>
              </a:rPr>
              <a:t> reserve at least 3 rooms or if the period </a:t>
            </a:r>
            <a:r>
              <a:rPr lang="ro-RO" sz="2800" dirty="0" smtClean="0">
                <a:latin typeface="Calibri" pitchFamily="34" charset="0"/>
              </a:rPr>
              <a:t>of </a:t>
            </a:r>
            <a:r>
              <a:rPr lang="en-US" sz="2800" dirty="0" smtClean="0">
                <a:latin typeface="Calibri" pitchFamily="34" charset="0"/>
              </a:rPr>
              <a:t>accommodation</a:t>
            </a:r>
            <a:r>
              <a:rPr lang="ro-RO" sz="2800" dirty="0" smtClean="0"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exceeds 5 days. The </a:t>
            </a:r>
            <a:r>
              <a:rPr lang="ro-RO" sz="2800" dirty="0" smtClean="0">
                <a:latin typeface="Calibri" pitchFamily="34" charset="0"/>
              </a:rPr>
              <a:t>receptionist</a:t>
            </a:r>
            <a:r>
              <a:rPr lang="en-US" sz="2800" dirty="0" smtClean="0">
                <a:latin typeface="Calibri" pitchFamily="34" charset="0"/>
              </a:rPr>
              <a:t> check</a:t>
            </a:r>
            <a:r>
              <a:rPr lang="ro-RO" sz="2800" dirty="0" smtClean="0">
                <a:latin typeface="Calibri" pitchFamily="34" charset="0"/>
              </a:rPr>
              <a:t>s</a:t>
            </a:r>
            <a:r>
              <a:rPr lang="en-US" sz="2800" dirty="0" smtClean="0">
                <a:latin typeface="Calibri" pitchFamily="34" charset="0"/>
              </a:rPr>
              <a:t> availability and notifies the client of this and the estimated cost of accommodation. If there are no rooms available as requested, the receptionist can provide alternatives </a:t>
            </a:r>
            <a:r>
              <a:rPr lang="ro-RO" sz="2800" dirty="0" smtClean="0">
                <a:latin typeface="Calibri" pitchFamily="34" charset="0"/>
              </a:rPr>
              <a:t>to the </a:t>
            </a:r>
            <a:r>
              <a:rPr lang="en-US" sz="2800" dirty="0" smtClean="0">
                <a:latin typeface="Calibri" pitchFamily="34" charset="0"/>
              </a:rPr>
              <a:t>customer. The client may request a discount (additional</a:t>
            </a:r>
            <a:r>
              <a:rPr lang="ro-RO" sz="2800" dirty="0" smtClean="0">
                <a:latin typeface="Calibri" pitchFamily="34" charset="0"/>
              </a:rPr>
              <a:t> or not</a:t>
            </a:r>
            <a:r>
              <a:rPr lang="en-US" sz="2800" dirty="0" smtClean="0">
                <a:latin typeface="Calibri" pitchFamily="34" charset="0"/>
              </a:rPr>
              <a:t>) and the receptionist will decide the feasibility discount, assisted mandatory</a:t>
            </a:r>
            <a:r>
              <a:rPr lang="ro-RO" sz="2800" dirty="0" smtClean="0">
                <a:latin typeface="Calibri" pitchFamily="34" charset="0"/>
              </a:rPr>
              <a:t> by the</a:t>
            </a:r>
            <a:r>
              <a:rPr lang="en-US" sz="2800" dirty="0" smtClean="0">
                <a:latin typeface="Calibri" pitchFamily="34" charset="0"/>
              </a:rPr>
              <a:t> hotel manager. If the client agrees with the proposed price, </a:t>
            </a:r>
            <a:r>
              <a:rPr lang="ro-RO" sz="2800" dirty="0" smtClean="0">
                <a:latin typeface="Calibri" pitchFamily="34" charset="0"/>
              </a:rPr>
              <a:t>they </a:t>
            </a:r>
            <a:r>
              <a:rPr lang="en-US" sz="2800" dirty="0" smtClean="0">
                <a:latin typeface="Calibri" pitchFamily="34" charset="0"/>
              </a:rPr>
              <a:t>proceed to the reservation. For new customers, the receptionist asks identification</a:t>
            </a:r>
            <a:r>
              <a:rPr lang="ro-RO" sz="2800" dirty="0" smtClean="0">
                <a:latin typeface="Calibri" pitchFamily="34" charset="0"/>
              </a:rPr>
              <a:t> data</a:t>
            </a:r>
            <a:r>
              <a:rPr lang="en-US" sz="2800" dirty="0" smtClean="0">
                <a:latin typeface="Calibri" pitchFamily="34" charset="0"/>
              </a:rPr>
              <a:t>, which he </a:t>
            </a:r>
            <a:r>
              <a:rPr lang="ro-RO" sz="2800" dirty="0" smtClean="0">
                <a:latin typeface="Calibri" pitchFamily="34" charset="0"/>
              </a:rPr>
              <a:t>introduces </a:t>
            </a:r>
            <a:r>
              <a:rPr lang="en-US" sz="2800" dirty="0" smtClean="0">
                <a:latin typeface="Calibri" pitchFamily="34" charset="0"/>
              </a:rPr>
              <a:t>in the application.</a:t>
            </a:r>
          </a:p>
          <a:p>
            <a:pPr marL="274320" indent="-274320" algn="just">
              <a:lnSpc>
                <a:spcPct val="12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800" dirty="0" smtClean="0">
                <a:latin typeface="Calibri" pitchFamily="34" charset="0"/>
              </a:rPr>
              <a:t>	Once at the hotel and </a:t>
            </a:r>
            <a:r>
              <a:rPr lang="ro-RO" sz="2800" dirty="0" smtClean="0">
                <a:latin typeface="Calibri" pitchFamily="34" charset="0"/>
              </a:rPr>
              <a:t>if it </a:t>
            </a:r>
            <a:r>
              <a:rPr lang="en-US" sz="2800" dirty="0" smtClean="0">
                <a:latin typeface="Calibri" pitchFamily="34" charset="0"/>
              </a:rPr>
              <a:t>has made a prior booking, the customer will provide his identification and / or booking number and </a:t>
            </a:r>
            <a:r>
              <a:rPr lang="ro-RO" sz="2800" dirty="0" smtClean="0">
                <a:latin typeface="Calibri" pitchFamily="34" charset="0"/>
              </a:rPr>
              <a:t>the check in</a:t>
            </a:r>
            <a:r>
              <a:rPr lang="en-US" sz="2800" dirty="0" smtClean="0">
                <a:latin typeface="Calibri" pitchFamily="34" charset="0"/>
              </a:rPr>
              <a:t> is </a:t>
            </a:r>
            <a:r>
              <a:rPr lang="ro-RO" sz="2800" dirty="0" smtClean="0">
                <a:latin typeface="Calibri" pitchFamily="34" charset="0"/>
              </a:rPr>
              <a:t>finalized</a:t>
            </a:r>
            <a:r>
              <a:rPr lang="en-US" sz="2800" dirty="0" smtClean="0">
                <a:latin typeface="Calibri" pitchFamily="34" charset="0"/>
              </a:rPr>
              <a:t>. If there is </a:t>
            </a:r>
            <a:r>
              <a:rPr lang="ro-RO" sz="2800" dirty="0" smtClean="0">
                <a:latin typeface="Calibri" pitchFamily="34" charset="0"/>
              </a:rPr>
              <a:t>no</a:t>
            </a:r>
            <a:r>
              <a:rPr lang="en-US" sz="2800" dirty="0" smtClean="0">
                <a:latin typeface="Calibri" pitchFamily="34" charset="0"/>
              </a:rPr>
              <a:t> reservation, </a:t>
            </a:r>
            <a:r>
              <a:rPr lang="ro-RO" sz="2800" dirty="0" smtClean="0">
                <a:latin typeface="Calibri" pitchFamily="34" charset="0"/>
              </a:rPr>
              <a:t>the </a:t>
            </a:r>
            <a:r>
              <a:rPr lang="en-US" sz="2800" dirty="0" smtClean="0">
                <a:latin typeface="Calibri" pitchFamily="34" charset="0"/>
              </a:rPr>
              <a:t>availability for the required period</a:t>
            </a:r>
            <a:r>
              <a:rPr lang="ro-RO" sz="2800" dirty="0" smtClean="0">
                <a:latin typeface="Calibri" pitchFamily="34" charset="0"/>
              </a:rPr>
              <a:t> will be </a:t>
            </a:r>
            <a:r>
              <a:rPr lang="en-US" sz="2800" dirty="0" smtClean="0">
                <a:latin typeface="Calibri" pitchFamily="34" charset="0"/>
              </a:rPr>
              <a:t>check</a:t>
            </a:r>
            <a:r>
              <a:rPr lang="ro-RO" sz="2800" dirty="0" smtClean="0">
                <a:latin typeface="Calibri" pitchFamily="34" charset="0"/>
              </a:rPr>
              <a:t>ed</a:t>
            </a:r>
            <a:r>
              <a:rPr lang="en-US" sz="2800" dirty="0" smtClean="0">
                <a:latin typeface="Calibri" pitchFamily="34" charset="0"/>
              </a:rPr>
              <a:t>. When there is such a room, accommodation is made. At the end of the stay, the receptionist prepares a list of all the services </a:t>
            </a:r>
            <a:r>
              <a:rPr lang="ro-RO" sz="2800" dirty="0" smtClean="0">
                <a:latin typeface="Calibri" pitchFamily="34" charset="0"/>
              </a:rPr>
              <a:t>used </a:t>
            </a:r>
            <a:r>
              <a:rPr lang="en-US" sz="2800" dirty="0" smtClean="0">
                <a:latin typeface="Calibri" pitchFamily="34" charset="0"/>
              </a:rPr>
              <a:t>by the customer and their price. The list must be validated by the customer, then the final invoice</a:t>
            </a:r>
            <a:r>
              <a:rPr lang="ro-RO" sz="2800" dirty="0" smtClean="0">
                <a:latin typeface="Calibri" pitchFamily="34" charset="0"/>
              </a:rPr>
              <a:t> is drawn up</a:t>
            </a:r>
            <a:r>
              <a:rPr lang="en-US" sz="2800" dirty="0" smtClean="0">
                <a:latin typeface="Calibri" pitchFamily="34" charset="0"/>
              </a:rPr>
              <a:t>. The invoice can be paid partially or fully by bank transfer, cash or using a credit card. </a:t>
            </a:r>
            <a:r>
              <a:rPr lang="ro-RO" sz="2800" dirty="0" smtClean="0">
                <a:latin typeface="Calibri" pitchFamily="34" charset="0"/>
              </a:rPr>
              <a:t>Also</a:t>
            </a:r>
            <a:r>
              <a:rPr lang="en-US" sz="2800" dirty="0" smtClean="0">
                <a:latin typeface="Calibri" pitchFamily="34" charset="0"/>
              </a:rPr>
              <a:t>, before leaving the hotel, the customer is asked to complete a form to evaluate the services provided by the hotel premises</a:t>
            </a:r>
            <a:endParaRPr kumimoji="0" lang="ro-RO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>
                <a:latin typeface="Calibri" pitchFamily="34" charset="0"/>
              </a:rPr>
              <a:t>Use case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Specifies a set of actions executed by a system or </a:t>
            </a:r>
            <a:r>
              <a:rPr lang="ro-RO" dirty="0" smtClean="0">
                <a:latin typeface="Calibri" pitchFamily="34" charset="0"/>
              </a:rPr>
              <a:t>a subject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ro-RO" dirty="0" smtClean="0">
                <a:latin typeface="Calibri" pitchFamily="34" charset="0"/>
              </a:rPr>
              <a:t>that</a:t>
            </a:r>
            <a:r>
              <a:rPr lang="en-US" dirty="0" smtClean="0">
                <a:latin typeface="Calibri" pitchFamily="34" charset="0"/>
              </a:rPr>
              <a:t> lead to a certain result.</a:t>
            </a:r>
          </a:p>
          <a:p>
            <a:r>
              <a:rPr lang="ro-RO" dirty="0" smtClean="0">
                <a:latin typeface="Calibri" pitchFamily="34" charset="0"/>
              </a:rPr>
              <a:t>The r</a:t>
            </a:r>
            <a:r>
              <a:rPr lang="en-US" dirty="0" err="1" smtClean="0">
                <a:latin typeface="Calibri" pitchFamily="34" charset="0"/>
              </a:rPr>
              <a:t>esult</a:t>
            </a:r>
            <a:r>
              <a:rPr lang="en-US" dirty="0" smtClean="0">
                <a:latin typeface="Calibri" pitchFamily="34" charset="0"/>
              </a:rPr>
              <a:t>, normally, is important for an actor or a beneficiary.</a:t>
            </a:r>
            <a:endParaRPr lang="ro-RO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ro-RO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>
                <a:latin typeface="Calibri" pitchFamily="34" charset="0"/>
              </a:rPr>
              <a:t>Actors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24800" cy="3505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alibri" pitchFamily="34" charset="0"/>
              </a:rPr>
              <a:t>An actor interacts with the system in the context of a use case.</a:t>
            </a:r>
          </a:p>
          <a:p>
            <a:r>
              <a:rPr lang="en-US" dirty="0" smtClean="0">
                <a:latin typeface="Calibri" pitchFamily="34" charset="0"/>
              </a:rPr>
              <a:t>Actors are roles that can include human factors, external hardware or other systems.</a:t>
            </a:r>
          </a:p>
          <a:p>
            <a:r>
              <a:rPr lang="en-US" dirty="0" smtClean="0">
                <a:latin typeface="Calibri" pitchFamily="34" charset="0"/>
              </a:rPr>
              <a:t>Answer </a:t>
            </a:r>
            <a:r>
              <a:rPr lang="ro-RO" dirty="0" smtClean="0">
                <a:latin typeface="Calibri" pitchFamily="34" charset="0"/>
              </a:rPr>
              <a:t>to </a:t>
            </a:r>
            <a:r>
              <a:rPr lang="en-US" dirty="0" smtClean="0">
                <a:latin typeface="Calibri" pitchFamily="34" charset="0"/>
              </a:rPr>
              <a:t>questions like: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WHO requests information from </a:t>
            </a:r>
            <a:r>
              <a:rPr lang="ro-RO" dirty="0" smtClean="0">
                <a:latin typeface="Calibri" pitchFamily="34" charset="0"/>
              </a:rPr>
              <a:t>the </a:t>
            </a:r>
            <a:r>
              <a:rPr lang="en-US" dirty="0" smtClean="0">
                <a:latin typeface="Calibri" pitchFamily="34" charset="0"/>
              </a:rPr>
              <a:t>system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WHO </a:t>
            </a:r>
            <a:r>
              <a:rPr lang="en-US" dirty="0" err="1" smtClean="0">
                <a:latin typeface="Calibri" pitchFamily="34" charset="0"/>
              </a:rPr>
              <a:t>modif</a:t>
            </a:r>
            <a:r>
              <a:rPr lang="ro-RO" dirty="0" smtClean="0">
                <a:latin typeface="Calibri" pitchFamily="34" charset="0"/>
              </a:rPr>
              <a:t>ies</a:t>
            </a:r>
            <a:r>
              <a:rPr lang="en-US" dirty="0" smtClean="0">
                <a:latin typeface="Calibri" pitchFamily="34" charset="0"/>
              </a:rPr>
              <a:t> information in the system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WHO interacts with the system</a:t>
            </a:r>
          </a:p>
          <a:p>
            <a:r>
              <a:rPr lang="en-US" dirty="0" smtClean="0">
                <a:latin typeface="Calibri" pitchFamily="34" charset="0"/>
              </a:rPr>
              <a:t>It is </a:t>
            </a:r>
            <a:r>
              <a:rPr lang="ro-RO" dirty="0" smtClean="0">
                <a:latin typeface="Calibri" pitchFamily="34" charset="0"/>
              </a:rPr>
              <a:t>represented in a diagram with the </a:t>
            </a:r>
            <a:r>
              <a:rPr lang="en-US" dirty="0" smtClean="0">
                <a:latin typeface="Calibri" pitchFamily="34" charset="0"/>
              </a:rPr>
              <a:t>specific symbol of a little man.</a:t>
            </a:r>
            <a:endParaRPr lang="ro-RO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pPr lvl="1"/>
            <a:endParaRPr lang="ro-RO" dirty="0" smtClean="0">
              <a:latin typeface="Calibri" pitchFamily="34" charset="0"/>
            </a:endParaRPr>
          </a:p>
          <a:p>
            <a:endParaRPr lang="ro-RO" dirty="0" smtClean="0">
              <a:latin typeface="Calibri" pitchFamily="34" charset="0"/>
            </a:endParaRPr>
          </a:p>
          <a:p>
            <a:endParaRPr lang="ro-RO" b="1" dirty="0" smtClean="0">
              <a:latin typeface="Calibri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4876800"/>
            <a:ext cx="927652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>
                <a:latin typeface="Calibri" pitchFamily="34" charset="0"/>
              </a:rPr>
              <a:t>Use Case Diagram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590800"/>
          </a:xfrm>
        </p:spPr>
        <p:txBody>
          <a:bodyPr>
            <a:normAutofit/>
          </a:bodyPr>
          <a:lstStyle/>
          <a:p>
            <a:r>
              <a:rPr lang="ro-RO" dirty="0" smtClean="0">
                <a:latin typeface="Calibri" pitchFamily="34" charset="0"/>
              </a:rPr>
              <a:t>It d</a:t>
            </a:r>
            <a:r>
              <a:rPr lang="en-US" dirty="0" err="1" smtClean="0">
                <a:latin typeface="Calibri" pitchFamily="34" charset="0"/>
              </a:rPr>
              <a:t>escribe</a:t>
            </a:r>
            <a:r>
              <a:rPr lang="ro-RO" dirty="0" smtClean="0">
                <a:latin typeface="Calibri" pitchFamily="34" charset="0"/>
              </a:rPr>
              <a:t>s</a:t>
            </a:r>
            <a:r>
              <a:rPr lang="en-US" dirty="0" smtClean="0">
                <a:latin typeface="Calibri" pitchFamily="34" charset="0"/>
              </a:rPr>
              <a:t> the relationship between a set of use cases and actors who participated in </a:t>
            </a:r>
            <a:r>
              <a:rPr lang="en-US" dirty="0" err="1" smtClean="0">
                <a:latin typeface="Calibri" pitchFamily="34" charset="0"/>
              </a:rPr>
              <a:t>th</a:t>
            </a:r>
            <a:r>
              <a:rPr lang="ro-RO" dirty="0" smtClean="0">
                <a:latin typeface="Calibri" pitchFamily="34" charset="0"/>
              </a:rPr>
              <a:t>ese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ro-RO" dirty="0" smtClean="0">
                <a:latin typeface="Calibri" pitchFamily="34" charset="0"/>
              </a:rPr>
              <a:t>UC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ro-RO" dirty="0" smtClean="0">
                <a:latin typeface="Calibri" pitchFamily="34" charset="0"/>
              </a:rPr>
              <a:t>UC </a:t>
            </a:r>
            <a:r>
              <a:rPr lang="en-US" dirty="0" smtClean="0">
                <a:latin typeface="Calibri" pitchFamily="34" charset="0"/>
              </a:rPr>
              <a:t>diagrams do not describe behaviors or streams.</a:t>
            </a:r>
          </a:p>
          <a:p>
            <a:r>
              <a:rPr lang="ro-RO" dirty="0" smtClean="0">
                <a:latin typeface="Calibri" pitchFamily="34" charset="0"/>
              </a:rPr>
              <a:t>It c</a:t>
            </a:r>
            <a:r>
              <a:rPr lang="en-US" dirty="0" smtClean="0">
                <a:latin typeface="Calibri" pitchFamily="34" charset="0"/>
              </a:rPr>
              <a:t>an define </a:t>
            </a:r>
            <a:r>
              <a:rPr lang="ro-RO" dirty="0" smtClean="0">
                <a:latin typeface="Calibri" pitchFamily="34" charset="0"/>
              </a:rPr>
              <a:t>the </a:t>
            </a:r>
            <a:r>
              <a:rPr lang="en-US" dirty="0" smtClean="0">
                <a:latin typeface="Calibri" pitchFamily="34" charset="0"/>
              </a:rPr>
              <a:t>boundaries </a:t>
            </a:r>
            <a:r>
              <a:rPr lang="ro-RO" dirty="0" smtClean="0">
                <a:latin typeface="Calibri" pitchFamily="34" charset="0"/>
              </a:rPr>
              <a:t>of the </a:t>
            </a:r>
            <a:r>
              <a:rPr lang="en-US" dirty="0" smtClean="0">
                <a:latin typeface="Calibri" pitchFamily="34" charset="0"/>
              </a:rPr>
              <a:t>analyzed system</a:t>
            </a:r>
            <a:r>
              <a:rPr lang="ro-RO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by </a:t>
            </a:r>
            <a:r>
              <a:rPr lang="en-US" dirty="0" err="1" smtClean="0">
                <a:latin typeface="Calibri" pitchFamily="34" charset="0"/>
              </a:rPr>
              <a:t>incorporat</a:t>
            </a:r>
            <a:r>
              <a:rPr lang="ro-RO" dirty="0" smtClean="0">
                <a:latin typeface="Calibri" pitchFamily="34" charset="0"/>
              </a:rPr>
              <a:t>ing the use cases</a:t>
            </a:r>
            <a:r>
              <a:rPr lang="en-US" dirty="0" smtClean="0">
                <a:latin typeface="Calibri" pitchFamily="34" charset="0"/>
              </a:rPr>
              <a:t> within a rectangle</a:t>
            </a:r>
            <a:endParaRPr lang="ro-RO" dirty="0" smtClean="0">
              <a:latin typeface="Calibri" pitchFamily="34" charset="0"/>
            </a:endParaRPr>
          </a:p>
          <a:p>
            <a:pPr lvl="1"/>
            <a:endParaRPr lang="ro-RO" dirty="0" smtClean="0">
              <a:latin typeface="Calibri" pitchFamily="34" charset="0"/>
            </a:endParaRPr>
          </a:p>
          <a:p>
            <a:endParaRPr lang="ro-RO" dirty="0" smtClean="0">
              <a:latin typeface="Calibri" pitchFamily="34" charset="0"/>
            </a:endParaRPr>
          </a:p>
          <a:p>
            <a:endParaRPr lang="ro-RO" b="1" dirty="0" smtClean="0">
              <a:latin typeface="Calibr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717032"/>
            <a:ext cx="5038995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dirty="0" smtClean="0">
                <a:latin typeface="Calibri" pitchFamily="34" charset="0"/>
              </a:rPr>
              <a:t>Relationsips between actors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590800"/>
          </a:xfrm>
        </p:spPr>
        <p:txBody>
          <a:bodyPr>
            <a:normAutofit/>
          </a:bodyPr>
          <a:lstStyle/>
          <a:p>
            <a:r>
              <a:rPr lang="ro-RO" dirty="0" smtClean="0">
                <a:latin typeface="Calibri" pitchFamily="34" charset="0"/>
              </a:rPr>
              <a:t>Are of </a:t>
            </a:r>
            <a:r>
              <a:rPr lang="en-US" dirty="0" smtClean="0">
                <a:latin typeface="Calibri" pitchFamily="34" charset="0"/>
              </a:rPr>
              <a:t>the type generalization / specialization between an abstract</a:t>
            </a:r>
            <a:r>
              <a:rPr lang="ro-RO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actor and one or more concrete actors</a:t>
            </a:r>
            <a:endParaRPr lang="ro-RO" dirty="0" smtClean="0">
              <a:latin typeface="Calibri" pitchFamily="34" charset="0"/>
            </a:endParaRPr>
          </a:p>
          <a:p>
            <a:endParaRPr lang="ro-RO" dirty="0" smtClean="0">
              <a:latin typeface="Calibri" pitchFamily="34" charset="0"/>
            </a:endParaRPr>
          </a:p>
          <a:p>
            <a:endParaRPr lang="ro-RO" b="1" dirty="0" smtClean="0">
              <a:latin typeface="Calibr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212976"/>
            <a:ext cx="3623031" cy="31569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dirty="0" smtClean="0">
                <a:latin typeface="Calibri" pitchFamily="34" charset="0"/>
              </a:rPr>
              <a:t>Relationsips between actors and use cases - 1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590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Simple </a:t>
            </a:r>
            <a:r>
              <a:rPr lang="ro-RO" dirty="0" smtClean="0">
                <a:latin typeface="Calibri" pitchFamily="34" charset="0"/>
              </a:rPr>
              <a:t>associations</a:t>
            </a:r>
            <a:r>
              <a:rPr lang="en-US" dirty="0" smtClean="0">
                <a:latin typeface="Calibri" pitchFamily="34" charset="0"/>
              </a:rPr>
              <a:t> are used to connect an actor with a use case.</a:t>
            </a:r>
          </a:p>
          <a:p>
            <a:r>
              <a:rPr lang="en-US" dirty="0" smtClean="0">
                <a:latin typeface="Calibri" pitchFamily="34" charset="0"/>
              </a:rPr>
              <a:t>It is a way of communication between the two.</a:t>
            </a:r>
          </a:p>
          <a:p>
            <a:r>
              <a:rPr lang="ro-RO" dirty="0" smtClean="0">
                <a:latin typeface="Calibri" pitchFamily="34" charset="0"/>
              </a:rPr>
              <a:t>The c</a:t>
            </a:r>
            <a:r>
              <a:rPr lang="en-US" dirty="0" err="1" smtClean="0">
                <a:latin typeface="Calibri" pitchFamily="34" charset="0"/>
              </a:rPr>
              <a:t>ommunication</a:t>
            </a:r>
            <a:r>
              <a:rPr lang="en-US" dirty="0" smtClean="0">
                <a:latin typeface="Calibri" pitchFamily="34" charset="0"/>
              </a:rPr>
              <a:t> can be unidirectional</a:t>
            </a:r>
            <a:r>
              <a:rPr lang="ro-RO" dirty="0" smtClean="0">
                <a:latin typeface="Calibri" pitchFamily="34" charset="0"/>
              </a:rPr>
              <a:t> as well</a:t>
            </a:r>
            <a:r>
              <a:rPr lang="en-US" dirty="0" smtClean="0">
                <a:latin typeface="Calibri" pitchFamily="34" charset="0"/>
              </a:rPr>
              <a:t>.</a:t>
            </a:r>
            <a:endParaRPr lang="ro-RO" dirty="0" smtClean="0">
              <a:latin typeface="Calibri" pitchFamily="34" charset="0"/>
            </a:endParaRPr>
          </a:p>
          <a:p>
            <a:pPr lvl="1"/>
            <a:endParaRPr lang="ro-RO" dirty="0" smtClean="0">
              <a:latin typeface="Calibri" pitchFamily="34" charset="0"/>
            </a:endParaRPr>
          </a:p>
          <a:p>
            <a:endParaRPr lang="ro-RO" dirty="0" smtClean="0">
              <a:latin typeface="Calibri" pitchFamily="34" charset="0"/>
            </a:endParaRPr>
          </a:p>
          <a:p>
            <a:endParaRPr lang="ro-RO" b="1" dirty="0" smtClean="0">
              <a:latin typeface="Calibr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717032"/>
            <a:ext cx="5038995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dirty="0" smtClean="0">
                <a:latin typeface="Calibri" pitchFamily="34" charset="0"/>
              </a:rPr>
              <a:t>Relationsips between actors and use cases - 2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590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Calibri" pitchFamily="34" charset="0"/>
              </a:rPr>
              <a:t>At this level multiplicities</a:t>
            </a:r>
            <a:r>
              <a:rPr lang="ro-RO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are allowed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multiplicity greater than one at the end:</a:t>
            </a:r>
          </a:p>
          <a:p>
            <a:pPr lvl="2"/>
            <a:r>
              <a:rPr lang="en-US" dirty="0" smtClean="0">
                <a:latin typeface="Calibri" pitchFamily="34" charset="0"/>
              </a:rPr>
              <a:t>corresponding </a:t>
            </a:r>
            <a:r>
              <a:rPr lang="ro-RO" dirty="0" smtClean="0">
                <a:latin typeface="Calibri" pitchFamily="34" charset="0"/>
              </a:rPr>
              <a:t> to the Use case </a:t>
            </a:r>
            <a:r>
              <a:rPr lang="en-US" dirty="0" smtClean="0">
                <a:latin typeface="Calibri" pitchFamily="34" charset="0"/>
                <a:sym typeface="Wingdings"/>
              </a:rPr>
              <a:t> </a:t>
            </a:r>
            <a:r>
              <a:rPr lang="ro-RO" dirty="0" smtClean="0">
                <a:latin typeface="Calibri" pitchFamily="34" charset="0"/>
                <a:sym typeface="Wingdings"/>
              </a:rPr>
              <a:t>the </a:t>
            </a:r>
            <a:r>
              <a:rPr lang="en-US" dirty="0" smtClean="0">
                <a:latin typeface="Calibri" pitchFamily="34" charset="0"/>
              </a:rPr>
              <a:t>actor is involved in several use cases </a:t>
            </a:r>
            <a:r>
              <a:rPr lang="ro-RO" dirty="0" smtClean="0">
                <a:latin typeface="Calibri" pitchFamily="34" charset="0"/>
              </a:rPr>
              <a:t>of </a:t>
            </a:r>
            <a:r>
              <a:rPr lang="en-US" dirty="0" smtClean="0">
                <a:latin typeface="Calibri" pitchFamily="34" charset="0"/>
              </a:rPr>
              <a:t>that type</a:t>
            </a:r>
            <a:r>
              <a:rPr lang="ro-RO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and </a:t>
            </a:r>
            <a:r>
              <a:rPr lang="ro-RO" dirty="0" smtClean="0">
                <a:latin typeface="Calibri" pitchFamily="34" charset="0"/>
              </a:rPr>
              <a:t>can </a:t>
            </a:r>
            <a:r>
              <a:rPr lang="en-US" dirty="0" smtClean="0">
                <a:latin typeface="Calibri" pitchFamily="34" charset="0"/>
              </a:rPr>
              <a:t>initiate use cases: in parallel (concurrently) at different points in time or mutually exclusive in time.</a:t>
            </a:r>
          </a:p>
          <a:p>
            <a:pPr lvl="2"/>
            <a:r>
              <a:rPr lang="en-US" dirty="0" smtClean="0">
                <a:latin typeface="Calibri" pitchFamily="34" charset="0"/>
              </a:rPr>
              <a:t>corresponding </a:t>
            </a:r>
            <a:r>
              <a:rPr lang="ro-RO" dirty="0" smtClean="0">
                <a:latin typeface="Calibri" pitchFamily="34" charset="0"/>
              </a:rPr>
              <a:t> to the Actor</a:t>
            </a:r>
            <a:r>
              <a:rPr lang="en-US" dirty="0" smtClean="0">
                <a:latin typeface="Calibri" pitchFamily="34" charset="0"/>
                <a:sym typeface="Wingdings"/>
              </a:rPr>
              <a:t> </a:t>
            </a:r>
            <a:r>
              <a:rPr lang="ro-RO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multiple instances of</a:t>
            </a:r>
            <a:r>
              <a:rPr lang="ro-RO" dirty="0" smtClean="0">
                <a:latin typeface="Calibri" pitchFamily="34" charset="0"/>
              </a:rPr>
              <a:t> the</a:t>
            </a:r>
            <a:r>
              <a:rPr lang="en-US" dirty="0" smtClean="0">
                <a:latin typeface="Calibri" pitchFamily="34" charset="0"/>
              </a:rPr>
              <a:t> actor </a:t>
            </a:r>
            <a:r>
              <a:rPr lang="ro-RO" dirty="0" smtClean="0">
                <a:latin typeface="Calibri" pitchFamily="34" charset="0"/>
              </a:rPr>
              <a:t>are </a:t>
            </a:r>
            <a:r>
              <a:rPr lang="en-US" dirty="0" smtClean="0">
                <a:latin typeface="Calibri" pitchFamily="34" charset="0"/>
              </a:rPr>
              <a:t>involved in initiating the use case </a:t>
            </a:r>
            <a:r>
              <a:rPr lang="ro-RO" dirty="0" smtClean="0">
                <a:latin typeface="Calibri" pitchFamily="34" charset="0"/>
              </a:rPr>
              <a:t>and </a:t>
            </a:r>
            <a:r>
              <a:rPr lang="en-US" dirty="0" smtClean="0">
                <a:latin typeface="Calibri" pitchFamily="34" charset="0"/>
              </a:rPr>
              <a:t>can perform simultaneous and successive actions.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UML </a:t>
            </a:r>
            <a:r>
              <a:rPr lang="ro-RO" dirty="0" smtClean="0">
                <a:latin typeface="Calibri" pitchFamily="34" charset="0"/>
              </a:rPr>
              <a:t> does not have standard </a:t>
            </a:r>
            <a:r>
              <a:rPr lang="en-US" dirty="0" smtClean="0">
                <a:latin typeface="Calibri" pitchFamily="34" charset="0"/>
              </a:rPr>
              <a:t>notation</a:t>
            </a:r>
            <a:r>
              <a:rPr lang="ro-RO" dirty="0" smtClean="0">
                <a:latin typeface="Calibri" pitchFamily="34" charset="0"/>
              </a:rPr>
              <a:t>s</a:t>
            </a:r>
            <a:r>
              <a:rPr lang="en-US" dirty="0" smtClean="0">
                <a:latin typeface="Calibri" pitchFamily="34" charset="0"/>
              </a:rPr>
              <a:t> for the above</a:t>
            </a:r>
            <a:r>
              <a:rPr lang="ro-RO" dirty="0" smtClean="0">
                <a:latin typeface="Calibri" pitchFamily="34" charset="0"/>
              </a:rPr>
              <a:t> situations.</a:t>
            </a:r>
          </a:p>
          <a:p>
            <a:endParaRPr lang="ro-RO" b="1" dirty="0" smtClean="0">
              <a:latin typeface="Calibr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717032"/>
            <a:ext cx="5760640" cy="30458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dirty="0" smtClean="0"/>
              <a:t>Relashionships between use case - 1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81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o-RO" i="1" dirty="0" smtClean="0">
                <a:solidFill>
                  <a:srgbClr val="C00000"/>
                </a:solidFill>
              </a:rPr>
              <a:t>1. Generalization</a:t>
            </a:r>
            <a:endParaRPr lang="ro-RO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It is used when there are two or more </a:t>
            </a:r>
            <a:r>
              <a:rPr lang="ro-RO" dirty="0" smtClean="0"/>
              <a:t>UC </a:t>
            </a:r>
            <a:r>
              <a:rPr lang="en-US" dirty="0" smtClean="0"/>
              <a:t>who have in common behavior, structure and purpose.</a:t>
            </a:r>
          </a:p>
          <a:p>
            <a:pPr lvl="1"/>
            <a:r>
              <a:rPr lang="ro-RO" dirty="0" smtClean="0"/>
              <a:t>The </a:t>
            </a:r>
            <a:r>
              <a:rPr lang="en-US" dirty="0" smtClean="0"/>
              <a:t>behavior </a:t>
            </a:r>
            <a:r>
              <a:rPr lang="ro-RO" dirty="0" smtClean="0"/>
              <a:t>of the parent UC </a:t>
            </a:r>
            <a:r>
              <a:rPr lang="en-US" dirty="0" smtClean="0"/>
              <a:t>can be overridden.</a:t>
            </a:r>
          </a:p>
          <a:p>
            <a:pPr lvl="1"/>
            <a:r>
              <a:rPr lang="ro-RO" dirty="0" smtClean="0"/>
              <a:t>O</a:t>
            </a:r>
            <a:r>
              <a:rPr lang="en-US" dirty="0" err="1" smtClean="0"/>
              <a:t>nly</a:t>
            </a:r>
            <a:r>
              <a:rPr lang="en-US" dirty="0" smtClean="0"/>
              <a:t> the differences between the two</a:t>
            </a:r>
            <a:r>
              <a:rPr lang="ro-RO" dirty="0" smtClean="0"/>
              <a:t> cases are specified</a:t>
            </a:r>
            <a:r>
              <a:rPr lang="en-US" dirty="0" smtClean="0"/>
              <a:t> in </a:t>
            </a:r>
            <a:r>
              <a:rPr lang="ro-RO" dirty="0" smtClean="0"/>
              <a:t>the </a:t>
            </a:r>
            <a:r>
              <a:rPr lang="en-US" dirty="0" err="1" smtClean="0"/>
              <a:t>speciali</a:t>
            </a:r>
            <a:r>
              <a:rPr lang="ro-RO" dirty="0" smtClean="0"/>
              <a:t>zed use case. </a:t>
            </a:r>
          </a:p>
          <a:p>
            <a:endParaRPr lang="ro-RO" dirty="0" smtClean="0"/>
          </a:p>
          <a:p>
            <a:endParaRPr lang="ro-RO" b="1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789040"/>
            <a:ext cx="2088232" cy="2773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dirty="0" smtClean="0"/>
              <a:t>Relashionships between use case – 2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743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o-RO" sz="3400" i="1" dirty="0" smtClean="0">
                <a:solidFill>
                  <a:srgbClr val="C00000"/>
                </a:solidFill>
              </a:rPr>
              <a:t>2. Include</a:t>
            </a:r>
            <a:endParaRPr lang="ro-RO" sz="3400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It aims to integrate </a:t>
            </a:r>
            <a:r>
              <a:rPr lang="ro-RO" dirty="0" smtClean="0"/>
              <a:t>an use case in another use case</a:t>
            </a:r>
            <a:r>
              <a:rPr lang="en-US" dirty="0" smtClean="0"/>
              <a:t>, </a:t>
            </a:r>
            <a:r>
              <a:rPr lang="ro-RO" dirty="0" smtClean="0"/>
              <a:t>the </a:t>
            </a:r>
            <a:r>
              <a:rPr lang="en-US" dirty="0" smtClean="0"/>
              <a:t>first becoming a logical</a:t>
            </a:r>
            <a:r>
              <a:rPr lang="ro-RO" dirty="0" smtClean="0"/>
              <a:t> </a:t>
            </a:r>
            <a:r>
              <a:rPr lang="en-US" dirty="0" smtClean="0"/>
              <a:t>part of that </a:t>
            </a:r>
            <a:r>
              <a:rPr lang="ro-RO" dirty="0" smtClean="0"/>
              <a:t>UC</a:t>
            </a:r>
            <a:r>
              <a:rPr lang="en-US" dirty="0" smtClean="0"/>
              <a:t>. </a:t>
            </a:r>
            <a:r>
              <a:rPr lang="ro-RO" dirty="0" smtClean="0"/>
              <a:t>The UC</a:t>
            </a:r>
            <a:r>
              <a:rPr lang="en-US" dirty="0" smtClean="0"/>
              <a:t> that includes another is not complete.</a:t>
            </a:r>
          </a:p>
          <a:p>
            <a:r>
              <a:rPr lang="en-US" dirty="0" smtClean="0"/>
              <a:t>It is used when:</a:t>
            </a:r>
          </a:p>
          <a:p>
            <a:pPr lvl="1"/>
            <a:r>
              <a:rPr lang="en-US" dirty="0" smtClean="0"/>
              <a:t>there are parts of behavior common</a:t>
            </a:r>
            <a:r>
              <a:rPr lang="ro-RO" dirty="0" smtClean="0"/>
              <a:t> to several use cases</a:t>
            </a:r>
            <a:endParaRPr lang="en-US" dirty="0" smtClean="0"/>
          </a:p>
          <a:p>
            <a:pPr lvl="1"/>
            <a:r>
              <a:rPr lang="en-US" dirty="0" smtClean="0"/>
              <a:t>to simplify large </a:t>
            </a:r>
            <a:r>
              <a:rPr lang="ro-RO" dirty="0" smtClean="0"/>
              <a:t>UC.</a:t>
            </a:r>
            <a:endParaRPr lang="en-US" dirty="0" smtClean="0"/>
          </a:p>
          <a:p>
            <a:r>
              <a:rPr lang="en-US" dirty="0" smtClean="0"/>
              <a:t>It is equivalent to call a subroutine in programming.</a:t>
            </a:r>
          </a:p>
          <a:p>
            <a:r>
              <a:rPr lang="en-US" dirty="0" smtClean="0"/>
              <a:t>Denotes a mandatory behavior, not</a:t>
            </a:r>
            <a:r>
              <a:rPr lang="ro-RO" dirty="0" smtClean="0"/>
              <a:t> an</a:t>
            </a:r>
            <a:r>
              <a:rPr lang="en-US" dirty="0" smtClean="0"/>
              <a:t> optional</a:t>
            </a:r>
            <a:r>
              <a:rPr lang="ro-RO" dirty="0" smtClean="0"/>
              <a:t> one</a:t>
            </a:r>
            <a:r>
              <a:rPr lang="en-US" dirty="0" smtClean="0"/>
              <a:t>.</a:t>
            </a:r>
          </a:p>
          <a:p>
            <a:r>
              <a:rPr lang="ro-RO" dirty="0" smtClean="0"/>
              <a:t>There are no properties inherited </a:t>
            </a:r>
            <a:r>
              <a:rPr lang="en-US" dirty="0" smtClean="0"/>
              <a:t>from a U</a:t>
            </a:r>
            <a:r>
              <a:rPr lang="ro-RO" dirty="0" smtClean="0"/>
              <a:t>C</a:t>
            </a:r>
            <a:r>
              <a:rPr lang="en-US" dirty="0" smtClean="0"/>
              <a:t> to another.</a:t>
            </a:r>
          </a:p>
          <a:p>
            <a:r>
              <a:rPr lang="ro-RO" dirty="0" smtClean="0"/>
              <a:t>It a</a:t>
            </a:r>
            <a:r>
              <a:rPr lang="en-US" dirty="0" smtClean="0"/>
              <a:t>void</a:t>
            </a:r>
            <a:r>
              <a:rPr lang="ro-RO" dirty="0" smtClean="0"/>
              <a:t>s</a:t>
            </a:r>
            <a:r>
              <a:rPr lang="en-US" dirty="0" smtClean="0"/>
              <a:t> redundancy </a:t>
            </a:r>
            <a:r>
              <a:rPr lang="ro-RO" dirty="0" smtClean="0"/>
              <a:t>of </a:t>
            </a:r>
            <a:r>
              <a:rPr lang="en-US" dirty="0" smtClean="0"/>
              <a:t>parties with identical behavior</a:t>
            </a:r>
            <a:endParaRPr lang="ro-RO" dirty="0" smtClean="0"/>
          </a:p>
          <a:p>
            <a:pPr lvl="2"/>
            <a:endParaRPr lang="ro-RO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68" y="4437112"/>
            <a:ext cx="4143375" cy="2190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013" y="4293096"/>
            <a:ext cx="3657600" cy="21612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1038</TotalTime>
  <Words>754</Words>
  <Application>Microsoft Office PowerPoint</Application>
  <PresentationFormat>On-screen Show (4:3)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Franklin Gothic Book</vt:lpstr>
      <vt:lpstr>Perpetua</vt:lpstr>
      <vt:lpstr>Times New Roman</vt:lpstr>
      <vt:lpstr>Wingdings</vt:lpstr>
      <vt:lpstr>Wingdings 2</vt:lpstr>
      <vt:lpstr>Equity</vt:lpstr>
      <vt:lpstr>Seminar 2  Design of Informatics Systems</vt:lpstr>
      <vt:lpstr>Use case</vt:lpstr>
      <vt:lpstr>Actors</vt:lpstr>
      <vt:lpstr>Use Case Diagram</vt:lpstr>
      <vt:lpstr>Relationsips between actors</vt:lpstr>
      <vt:lpstr>Relationsips between actors and use cases - 1</vt:lpstr>
      <vt:lpstr>Relationsips between actors and use cases - 2</vt:lpstr>
      <vt:lpstr>Relashionships between use case - 1</vt:lpstr>
      <vt:lpstr>Relashionships between use case – 2</vt:lpstr>
      <vt:lpstr>Relashionships between use case – 3</vt:lpstr>
      <vt:lpstr>Textual description of a UC</vt:lpstr>
      <vt:lpstr>Lucru la seminar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Anca Andreescu</dc:creator>
  <cp:lastModifiedBy>BOLOGA ANA RAMONA</cp:lastModifiedBy>
  <cp:revision>112</cp:revision>
  <dcterms:created xsi:type="dcterms:W3CDTF">2011-10-03T07:27:24Z</dcterms:created>
  <dcterms:modified xsi:type="dcterms:W3CDTF">2018-02-28T08:37:08Z</dcterms:modified>
</cp:coreProperties>
</file>